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86" r:id="rId23"/>
    <p:sldId id="278" r:id="rId24"/>
    <p:sldId id="279" r:id="rId25"/>
    <p:sldId id="285" r:id="rId26"/>
    <p:sldId id="283" r:id="rId27"/>
    <p:sldId id="284" r:id="rId28"/>
    <p:sldId id="280" r:id="rId29"/>
    <p:sldId id="281" r:id="rId30"/>
    <p:sldId id="282" r:id="rId31"/>
    <p:sldId id="288" r:id="rId32"/>
    <p:sldId id="289" r:id="rId33"/>
    <p:sldId id="311" r:id="rId34"/>
    <p:sldId id="290" r:id="rId35"/>
    <p:sldId id="291" r:id="rId36"/>
    <p:sldId id="292" r:id="rId37"/>
    <p:sldId id="313" r:id="rId38"/>
    <p:sldId id="293" r:id="rId39"/>
    <p:sldId id="294" r:id="rId40"/>
    <p:sldId id="295" r:id="rId41"/>
    <p:sldId id="298" r:id="rId42"/>
    <p:sldId id="296" r:id="rId43"/>
    <p:sldId id="297" r:id="rId44"/>
    <p:sldId id="315" r:id="rId45"/>
    <p:sldId id="299" r:id="rId46"/>
    <p:sldId id="314" r:id="rId47"/>
    <p:sldId id="316" r:id="rId48"/>
    <p:sldId id="301" r:id="rId49"/>
    <p:sldId id="300" r:id="rId50"/>
    <p:sldId id="287" r:id="rId51"/>
    <p:sldId id="309" r:id="rId52"/>
    <p:sldId id="303" r:id="rId53"/>
    <p:sldId id="304" r:id="rId54"/>
    <p:sldId id="305" r:id="rId55"/>
    <p:sldId id="306" r:id="rId56"/>
    <p:sldId id="308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57C4A-79B2-E642-8CDF-E239035AC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C1313-EDE0-A347-BBD5-A92F5D87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865A-3C48-D74A-8F4B-1DB222FA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650D7-821B-3B47-96FE-47DE62C3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D4644-0379-CE4D-B9CA-395E43F4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7627-8E27-EA4D-BCE3-0CE071D3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351BA-0E8B-4A4B-AD91-80D8CFDA6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5620-1436-434E-BB6A-EA2CC78E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D140D-92E8-F04C-8A4B-F812397A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FC52-5F94-7B4E-8460-CB451034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74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C395F-A892-E142-BBD8-1AF9066F1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FC437-7B17-6A45-ACF9-6B214BB91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A9535-0365-C440-9722-A7A5ED75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D5BB-964C-B447-A325-8494B541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D682C-90D2-AC42-A086-6295689C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3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7583-34D6-B14B-8325-F5A800770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BF2F-B1C5-A949-B04D-2A651E012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B7F7-711F-4743-A22E-ED4E9B15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95EA4-77C2-8C4E-94E8-2C1517DA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17074-7B85-8C4F-95BB-77201A02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67BE-8B0E-E64D-B988-36657491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BB5EE-C477-E74C-8B8B-FCD5E2F94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8F2D-5A85-D54C-A4AD-CDB96242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5C39B-1F65-3346-BED6-E1F03A84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D510-BA02-4040-926B-5740151B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5116-A454-0047-854F-F1C3F019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B7533-A6F8-F84F-8EE1-9D9CA4959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F50CB-7C47-1E4D-BE43-F71D1B55E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1614E-3730-4B4F-B598-985D2FC1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E820A-A57E-F147-BAD7-155E4CDC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5C450-2812-0349-AF73-B5A6F37F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390A-2D37-5D42-83CA-A56A4427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9B974-E720-C84A-BE54-BC9A0ED9B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CD418-8AB6-6C44-BDC8-046D3412E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24314-D33B-CD4D-A072-893C1567F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0ACBA-4347-C74D-8BD4-0D2195E5F3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8AD71E-F087-7845-A8DC-1F513EFE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6F7C9-D5B4-7542-993E-A00E278D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0A3E10-0908-E340-A3E1-6CFC805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0BAB-F000-6547-9333-67DBA2D6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2BB41-4424-4840-892C-66E9293D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66A77-2A72-F640-9B05-48C9F61C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8FE8B-5D43-8E40-8FBA-4EF7A6B5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84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A743C-E7DC-7D40-BC7E-F5BAF2B8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031A9-A067-524D-8481-440EFC73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CE7E-67B7-AF46-B1AF-171C382B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8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FB8D-437F-7542-B7E5-803DE76C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12E1-7DEE-D143-8619-B4D3FD312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5BB0A-0DB4-9147-9B8D-F30D81F09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2E7B1-64A3-5445-BF91-0D86E4095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ACA4B-9166-1A46-AEC5-17077EE8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8EBE5-6530-AD43-B4DC-D48A2124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1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3FA3C-E31B-ED4F-8A34-37F1E9C9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80599-A941-044E-8262-6EB0CC633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7EF49-56FE-804E-A453-966D220B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CBB45-3DCD-8B4A-AC38-970CF78F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3736-7169-C14A-84E7-4B1D211B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147B3-594F-6449-8727-47EEFB0F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C18CF-03FB-EB44-8AB5-C71880DC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6F505-9A71-AC4C-9BDC-739257ABB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4539-CB99-F646-9841-841EB1253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7005A-A983-6040-8537-13F20F98038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90F20-480E-7247-940F-65008F650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F515B-FB5B-5541-88FE-E786D64ED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ED9AB-31BD-B44A-AC6D-71EE7DAC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6925-68FC-6B41-84E5-2FE91A55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43" y="463324"/>
            <a:ext cx="10072914" cy="969962"/>
          </a:xfrm>
        </p:spPr>
        <p:txBody>
          <a:bodyPr>
            <a:normAutofit/>
          </a:bodyPr>
          <a:lstStyle/>
          <a:p>
            <a:r>
              <a:rPr lang="en-US" sz="4400" dirty="0"/>
              <a:t>On Calibration of Modern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3C2FA-BC65-AE4E-9A8F-269A77F7643E}"/>
              </a:ext>
            </a:extLst>
          </p:cNvPr>
          <p:cNvSpPr txBox="1"/>
          <p:nvPr/>
        </p:nvSpPr>
        <p:spPr>
          <a:xfrm>
            <a:off x="3871360" y="1763973"/>
            <a:ext cx="4230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Presented by Soham Dan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3C82F-FFCF-6F4E-B604-C554F4EB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17" y="2718080"/>
            <a:ext cx="9499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3F3B-997E-BC46-A57A-5FB9415B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0"/>
            <a:ext cx="10515600" cy="1325563"/>
          </a:xfrm>
        </p:spPr>
        <p:txBody>
          <a:bodyPr/>
          <a:lstStyle/>
          <a:p>
            <a:r>
              <a:rPr lang="en-US" dirty="0"/>
              <a:t>Model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818F5-1E17-CE42-BAD0-07AA4162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059" y="659606"/>
            <a:ext cx="683866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Increasing depth and width hurt calibration.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56E35-D67C-954A-8DC3-92F78055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67" y="1562100"/>
            <a:ext cx="9271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8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4463-C4C5-BC41-8355-E62D2112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D55D-EE07-D345-B732-A3228079C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96406"/>
            <a:ext cx="6510867" cy="218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Models trained with Batch Normalization are more </a:t>
            </a:r>
            <a:r>
              <a:rPr lang="en-US" dirty="0" err="1"/>
              <a:t>miscalibrated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Holds regardless of hyperparameters of BN.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FC260-CC32-0940-A14C-C3519C60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00" y="611467"/>
            <a:ext cx="4243800" cy="58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2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2518-AC3F-1D49-8EF5-3D2C35F5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29" y="153192"/>
            <a:ext cx="10515600" cy="1325563"/>
          </a:xfrm>
        </p:spPr>
        <p:txBody>
          <a:bodyPr/>
          <a:lstStyle/>
          <a:p>
            <a:r>
              <a:rPr lang="en-US" dirty="0"/>
              <a:t>Weight Decay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C2F5-2972-9741-B4EA-823B705B3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29" y="1690688"/>
            <a:ext cx="61722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Regularization using BN has replaced the use of weight decay.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Training with less weight decay has negative impact on calibration.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is hurt by too much/ too little weight decay but not calibration.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A8EA7-923B-764E-8782-5A0468B5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207" y="604838"/>
            <a:ext cx="4887793" cy="58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BEAB-2578-A54D-BA0C-F8D833D0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11" y="220590"/>
            <a:ext cx="10515600" cy="1325563"/>
          </a:xfrm>
        </p:spPr>
        <p:txBody>
          <a:bodyPr/>
          <a:lstStyle/>
          <a:p>
            <a:r>
              <a:rPr lang="en-US" dirty="0"/>
              <a:t>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9F78-DE10-9041-AAB3-61223C3B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11" y="1546153"/>
            <a:ext cx="457996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Models overfit to NLL without overfitting to 0/1 loss.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Overfitting to NLL actually helps accuracy!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network learns better classification accuracy at the expense of well-modeled probabilities.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8E646-E98A-B54D-A84E-30D6F7D7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422400"/>
            <a:ext cx="67183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540B-81F4-1641-A0AF-783DF336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Calibrating Binary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4421B-FDF0-1741-A443-4B11A055BE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model outputs probability corresponding to the positive class.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the predicted probability of the positive class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Goal is to produce a calibrated probability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b="0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4421B-FDF0-1741-A443-4B11A055B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18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AAFC-41DE-0C4C-89C7-C7F7BF9C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Binning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21262-5C03-2741-860F-43B647AF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69" y="3085570"/>
            <a:ext cx="7055861" cy="13255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AB1EC-31DA-534F-8BD9-834DFD70D4CB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78067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Fixed bin boundaries (chosen uniformly spaced or equal number of points in each)</a:t>
                </a:r>
              </a:p>
              <a:p>
                <a:r>
                  <a:rPr lang="en-US" sz="2400" dirty="0"/>
                  <a:t>Each bin assigned a calibrated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r>
                  <a:rPr lang="en-US" sz="24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corresponds to the average number of positive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endParaRPr lang="en-US" sz="24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AB1EC-31DA-534F-8BD9-834DFD70D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78067" cy="4154984"/>
              </a:xfrm>
              <a:prstGeom prst="rect">
                <a:avLst/>
              </a:prstGeom>
              <a:blipFill>
                <a:blip r:embed="rId3"/>
                <a:stretch>
                  <a:fillRect l="-942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68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BDB8-A943-DE4B-B94B-F23E8207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Isotonic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53400-EB3C-9740-9B48-24B0D863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692"/>
            <a:ext cx="10515600" cy="8885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Isotonic regression is a strict generalization of histogram binning in which the bin boundaries and bin predictions are jointly optimized.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B961F-A012-3B4D-939A-7E95687A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43" y="2772230"/>
            <a:ext cx="7924800" cy="2743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CCCEF2-3A95-CF48-830C-66856391636A}"/>
              </a:ext>
            </a:extLst>
          </p:cNvPr>
          <p:cNvSpPr txBox="1">
            <a:spLocks/>
          </p:cNvSpPr>
          <p:nvPr/>
        </p:nvSpPr>
        <p:spPr>
          <a:xfrm>
            <a:off x="186267" y="5952297"/>
            <a:ext cx="12005733" cy="88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Bayesian Binning into Quantiles (BBQ) extends HB and IR using Model Averaging.</a:t>
            </a:r>
          </a:p>
        </p:txBody>
      </p:sp>
    </p:spTree>
    <p:extLst>
      <p:ext uri="{BB962C8B-B14F-4D97-AF65-F5344CB8AC3E}">
        <p14:creationId xmlns:p14="http://schemas.microsoft.com/office/powerpoint/2010/main" val="296597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EE29-8C56-0648-A554-38FD04AE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Platt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8A5FE-839B-C545-B477-F0CD0D42E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686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Parametric approach.</a:t>
                </a:r>
              </a:p>
              <a:p>
                <a:pPr marL="0" indent="0">
                  <a:buNone/>
                </a:pPr>
                <a:r>
                  <a:rPr lang="en-US" dirty="0"/>
                  <a:t>Scalar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calibrated probability.</a:t>
                </a:r>
              </a:p>
              <a:p>
                <a:pPr marL="0" indent="0">
                  <a:buNone/>
                </a:pPr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optimized via NLL Loss over the validation set.</a:t>
                </a:r>
              </a:p>
              <a:p>
                <a:pPr marL="0" indent="0">
                  <a:buNone/>
                </a:pPr>
                <a:r>
                  <a:rPr lang="en-US" dirty="0"/>
                  <a:t>Neural network parameters kept fixed.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8A5FE-839B-C545-B477-F0CD0D42E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686" y="1825625"/>
                <a:ext cx="10515600" cy="4351338"/>
              </a:xfrm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1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E0B8-ABBB-024D-B15A-9F5890C5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Multiclass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63F66-687E-7742-9505-E81C9AA7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20" y="2766219"/>
            <a:ext cx="8691899" cy="132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6780C-6B88-1349-BF93-4AF695CA7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320" y="1979195"/>
            <a:ext cx="2987223" cy="5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C65A-BD87-8946-89B3-069181A0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Binning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FC0F5-7314-6E4A-A7CE-61F649FD1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Treat as K one-versus all problems.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K calibration models each for a particular class with prediction probability: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At test time, obtain: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New Class is argmax of the vector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New confidence is the normalized max of the vector.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FC0F5-7314-6E4A-A7CE-61F649FD1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59A481-F720-3247-AE28-5D3ED5BC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876221"/>
            <a:ext cx="2590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19A8-D49F-9943-AAC7-66698C1D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836739"/>
            <a:ext cx="6796314" cy="4351338"/>
          </a:xfrm>
        </p:spPr>
        <p:txBody>
          <a:bodyPr/>
          <a:lstStyle/>
          <a:p>
            <a:r>
              <a:rPr lang="en-US" dirty="0"/>
              <a:t>Self Driving Cars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Automated Healthcare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Confidence Calibration:</a:t>
            </a:r>
          </a:p>
          <a:p>
            <a:pPr marL="0" indent="0">
              <a:buNone/>
            </a:pPr>
            <a:r>
              <a:rPr lang="en-US" i="1" dirty="0"/>
              <a:t>The probability associated with the predicted class label should reflect its ground truth correctness likelihood.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97AF80-0CE7-2E40-BAFD-6CDD1D3F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23482"/>
            <a:ext cx="10515600" cy="1325563"/>
          </a:xfrm>
        </p:spPr>
        <p:txBody>
          <a:bodyPr/>
          <a:lstStyle/>
          <a:p>
            <a:r>
              <a:rPr lang="en-US" dirty="0"/>
              <a:t>Confidence Calibration is important!</a:t>
            </a:r>
          </a:p>
        </p:txBody>
      </p:sp>
      <p:pic>
        <p:nvPicPr>
          <p:cNvPr id="7" name="Picture 6" descr="The interior of a car&#10;&#10;Description automatically generated with medium confidence">
            <a:extLst>
              <a:ext uri="{FF2B5EF4-FFF2-40B4-BE49-F238E27FC236}">
                <a16:creationId xmlns:a16="http://schemas.microsoft.com/office/drawing/2014/main" id="{2E596D04-834E-D142-AF5D-BFDB2E8A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796" y="1449045"/>
            <a:ext cx="3526004" cy="2186783"/>
          </a:xfrm>
          <a:prstGeom prst="rect">
            <a:avLst/>
          </a:prstGeom>
        </p:spPr>
      </p:pic>
      <p:pic>
        <p:nvPicPr>
          <p:cNvPr id="9" name="Picture 8" descr="A picture containing indoor, microscope, cluttered&#10;&#10;Description automatically generated">
            <a:extLst>
              <a:ext uri="{FF2B5EF4-FFF2-40B4-BE49-F238E27FC236}">
                <a16:creationId xmlns:a16="http://schemas.microsoft.com/office/drawing/2014/main" id="{4F61E294-418F-4047-8A7F-55958360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51" y="4001294"/>
            <a:ext cx="4392924" cy="21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6703-D37F-A544-8BB7-93CE8736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and Vector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FD25D9-30B1-AA4D-BCBA-D8AE518218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58179"/>
                <a:ext cx="10515600" cy="243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optimized </a:t>
                </a:r>
                <a:r>
                  <a:rPr lang="en-US" dirty="0" err="1"/>
                  <a:t>w.r.t.</a:t>
                </a:r>
                <a:r>
                  <a:rPr lang="en-US" dirty="0"/>
                  <a:t> NLL Loss on validation set.</a:t>
                </a:r>
              </a:p>
              <a:p>
                <a:pPr marL="0" indent="0">
                  <a:buNone/>
                </a:pPr>
                <a:r>
                  <a:rPr lang="en-US" dirty="0"/>
                  <a:t>Vector Scaling : where W is the diagonal matrix.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FD25D9-30B1-AA4D-BCBA-D8AE518218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58179"/>
                <a:ext cx="10515600" cy="2434696"/>
              </a:xfrm>
              <a:blipFill>
                <a:blip r:embed="rId2"/>
                <a:stretch>
                  <a:fillRect l="-1206" t="-4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E9132B-28AF-B540-AE8C-3E591A69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66" y="1676400"/>
            <a:ext cx="5219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5F66-99E9-2347-876F-19E89F18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544E-6D00-7947-B0A8-F9AB344D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Single parameter T for all the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dirty="0"/>
              <a:t>T is optimized with respect to NLL on the validation set.</a:t>
            </a:r>
          </a:p>
          <a:p>
            <a:pPr marL="0" indent="0">
              <a:buNone/>
            </a:pPr>
            <a:r>
              <a:rPr lang="en-US" dirty="0"/>
              <a:t>Temperature scaling does not affect the model’s accuracy.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C67B-3D75-EB44-9217-EC478E3E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17" y="1614488"/>
            <a:ext cx="468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AAF6-810F-6A45-B1F9-D24EA9F7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Scaling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C356A7D-82AD-734C-8748-EA20A4940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013" y="1015609"/>
            <a:ext cx="5253559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80F54-D790-8647-92EC-D4F530C5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5519210" cy="3921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8F535-3D13-8548-893D-24B22DA2C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2" b="7218"/>
          <a:stretch/>
        </p:blipFill>
        <p:spPr>
          <a:xfrm>
            <a:off x="1875936" y="5612606"/>
            <a:ext cx="2909046" cy="10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B424-B2F4-8244-A948-98EF35EF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71" y="0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D133-B4D8-414A-A849-345EB0FCC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1" y="1205137"/>
            <a:ext cx="6078399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Caltech-UCSD</a:t>
            </a:r>
            <a:r>
              <a:rPr lang="en-US" sz="2000" dirty="0"/>
              <a:t> : 200 bird species. 5994/2897/2897 images for train/validation/test sets. </a:t>
            </a:r>
          </a:p>
          <a:p>
            <a:r>
              <a:rPr lang="en-US" sz="2000" b="1" dirty="0"/>
              <a:t>Stanford Cars</a:t>
            </a:r>
            <a:r>
              <a:rPr lang="en-US" sz="2000" dirty="0"/>
              <a:t>: 196 classes of cars by make, model, and year. 8041/4020/4020 images for train/validation/test. </a:t>
            </a:r>
          </a:p>
          <a:p>
            <a:r>
              <a:rPr lang="en-US" sz="2000" b="1" dirty="0"/>
              <a:t>ImageNet</a:t>
            </a:r>
            <a:r>
              <a:rPr lang="en-US" sz="2000" dirty="0"/>
              <a:t>: Natural scene images from 1000 classes. 1.3 million/25,000/25,000 images for train/validation/test. </a:t>
            </a:r>
          </a:p>
          <a:p>
            <a:r>
              <a:rPr lang="en-US" sz="2000" b="1" dirty="0"/>
              <a:t>CIFAR-10/CIFAR-100</a:t>
            </a:r>
            <a:r>
              <a:rPr lang="en-US" sz="2000" dirty="0"/>
              <a:t>: Color images (32 × 32) from 10/100 classes. 45,000/5,000/10,000 images for train/validation/test. </a:t>
            </a:r>
          </a:p>
          <a:p>
            <a:r>
              <a:rPr lang="en-US" sz="2000" b="1" dirty="0"/>
              <a:t>Street View House Numbers (SVHN): </a:t>
            </a:r>
            <a:r>
              <a:rPr lang="en-US" sz="2000" dirty="0"/>
              <a:t>32 × 32 colored images of house numbers from Google Street View. 604,388/6,000/26,032 images for train/validation/test.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82BCA-6AE1-9D4B-A156-5D94DD5EB98F}"/>
              </a:ext>
            </a:extLst>
          </p:cNvPr>
          <p:cNvSpPr txBox="1"/>
          <p:nvPr/>
        </p:nvSpPr>
        <p:spPr>
          <a:xfrm>
            <a:off x="6651172" y="1026316"/>
            <a:ext cx="53412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20 News: </a:t>
            </a:r>
            <a:r>
              <a:rPr lang="en-US" sz="2000" dirty="0"/>
              <a:t>News articles, partitioned into 20 categories by content. 9034/2259/7528 documents for train/validation/test.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Reuters</a:t>
            </a:r>
            <a:r>
              <a:rPr lang="en-US" sz="2000" dirty="0"/>
              <a:t>: News articles, partitioned into 8 categories by topic. 4388/1097/2189 documents for train/validation/test.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Stanford Sentiment Treebank (SST): </a:t>
            </a:r>
            <a:r>
              <a:rPr lang="en-US" sz="2000" dirty="0"/>
              <a:t>Movie reviews that are annotated by sentiment. Each sample includes a coarse binary label and a fine grained 5-class label. Training/validation/test sets contain 6920/872/1821 documents for binary, and 544/1101/2210 for fine-grained.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4B7D5-98BA-4549-86D9-1EE4D4B0AA7D}"/>
              </a:ext>
            </a:extLst>
          </p:cNvPr>
          <p:cNvSpPr txBox="1"/>
          <p:nvPr/>
        </p:nvSpPr>
        <p:spPr>
          <a:xfrm>
            <a:off x="272142" y="5865926"/>
            <a:ext cx="549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Models</a:t>
            </a:r>
            <a:r>
              <a:rPr lang="en-US" dirty="0"/>
              <a:t>: </a:t>
            </a:r>
            <a:r>
              <a:rPr lang="en-US" dirty="0" err="1"/>
              <a:t>ResNets</a:t>
            </a:r>
            <a:r>
              <a:rPr lang="en-US" dirty="0"/>
              <a:t>, </a:t>
            </a:r>
            <a:r>
              <a:rPr lang="en-US" dirty="0" err="1"/>
              <a:t>ResNets</a:t>
            </a:r>
            <a:r>
              <a:rPr lang="en-US" dirty="0"/>
              <a:t> with Stochastic Depth, Wide </a:t>
            </a:r>
            <a:r>
              <a:rPr lang="en-US" dirty="0" err="1"/>
              <a:t>ResNets</a:t>
            </a:r>
            <a:r>
              <a:rPr lang="en-US" dirty="0"/>
              <a:t>, </a:t>
            </a:r>
            <a:r>
              <a:rPr lang="en-US" dirty="0" err="1"/>
              <a:t>DenseNets</a:t>
            </a:r>
            <a:r>
              <a:rPr lang="en-US" dirty="0"/>
              <a:t>; Networks pre-trained on ImageNet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DEF39-EAE0-AF4E-B0E6-50E33429EBA8}"/>
              </a:ext>
            </a:extLst>
          </p:cNvPr>
          <p:cNvSpPr txBox="1"/>
          <p:nvPr/>
        </p:nvSpPr>
        <p:spPr>
          <a:xfrm>
            <a:off x="6502400" y="6004425"/>
            <a:ext cx="549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Models</a:t>
            </a:r>
            <a:r>
              <a:rPr lang="en-US" dirty="0"/>
              <a:t>: Deep Averaging Networks, </a:t>
            </a:r>
            <a:r>
              <a:rPr lang="en-US" dirty="0" err="1"/>
              <a:t>TreeLSTMs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51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84A7-1D81-024E-A19C-39E2E2E9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7" y="288658"/>
            <a:ext cx="10515600" cy="1325563"/>
          </a:xfrm>
        </p:spPr>
        <p:txBody>
          <a:bodyPr/>
          <a:lstStyle/>
          <a:p>
            <a:r>
              <a:rPr lang="en-US" dirty="0"/>
              <a:t>Calibration Results (ECE)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DF11B-EDCF-9644-889A-DE585803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55466"/>
            <a:ext cx="10624457" cy="5502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DC4A8-62ED-DD4C-8A18-584190907A5F}"/>
              </a:ext>
            </a:extLst>
          </p:cNvPr>
          <p:cNvSpPr txBox="1"/>
          <p:nvPr/>
        </p:nvSpPr>
        <p:spPr>
          <a:xfrm>
            <a:off x="6823881" y="547413"/>
            <a:ext cx="51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Temperature scaling outperforms the vector and matrix Platt scaling variants</a:t>
            </a:r>
          </a:p>
        </p:txBody>
      </p:sp>
    </p:spTree>
    <p:extLst>
      <p:ext uri="{BB962C8B-B14F-4D97-AF65-F5344CB8AC3E}">
        <p14:creationId xmlns:p14="http://schemas.microsoft.com/office/powerpoint/2010/main" val="398926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796C-7F41-3445-A2B6-667BA4183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19" y="261937"/>
            <a:ext cx="10515600" cy="1325563"/>
          </a:xfrm>
        </p:spPr>
        <p:txBody>
          <a:bodyPr/>
          <a:lstStyle/>
          <a:p>
            <a:r>
              <a:rPr lang="en-US" dirty="0"/>
              <a:t>Test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E4C4-AA42-D24E-A6DB-7C117627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F3E6F-6249-8A47-98C8-ADE2D972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49375"/>
            <a:ext cx="117094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CDF6A-5095-F749-AE18-B2AB771B920F}"/>
              </a:ext>
            </a:extLst>
          </p:cNvPr>
          <p:cNvSpPr txBox="1"/>
          <p:nvPr/>
        </p:nvSpPr>
        <p:spPr>
          <a:xfrm>
            <a:off x="5881049" y="588030"/>
            <a:ext cx="504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Binning methods hurt accuracy</a:t>
            </a:r>
          </a:p>
        </p:txBody>
      </p:sp>
    </p:spTree>
    <p:extLst>
      <p:ext uri="{BB962C8B-B14F-4D97-AF65-F5344CB8AC3E}">
        <p14:creationId xmlns:p14="http://schemas.microsoft.com/office/powerpoint/2010/main" val="46775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292920-E269-6F48-9F01-06DAFB09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5" y="1690688"/>
            <a:ext cx="10976467" cy="4857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D8CD42-FB6B-0546-8D1B-DDD90427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Results (MCE)</a:t>
            </a:r>
          </a:p>
        </p:txBody>
      </p:sp>
    </p:spTree>
    <p:extLst>
      <p:ext uri="{BB962C8B-B14F-4D97-AF65-F5344CB8AC3E}">
        <p14:creationId xmlns:p14="http://schemas.microsoft.com/office/powerpoint/2010/main" val="457133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C0A28-797E-4E4C-96C6-FDBEE002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0" y="1506751"/>
            <a:ext cx="10868040" cy="48394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CA8500-2243-104D-B21D-75C9E8A1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Results (NLL)</a:t>
            </a:r>
          </a:p>
        </p:txBody>
      </p:sp>
    </p:spTree>
    <p:extLst>
      <p:ext uri="{BB962C8B-B14F-4D97-AF65-F5344CB8AC3E}">
        <p14:creationId xmlns:p14="http://schemas.microsoft.com/office/powerpoint/2010/main" val="1267149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84D4-EB22-A347-85D9-A952DE16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58"/>
            <a:ext cx="10515600" cy="1325563"/>
          </a:xfrm>
        </p:spPr>
        <p:txBody>
          <a:bodyPr/>
          <a:lstStyle/>
          <a:p>
            <a:r>
              <a:rPr lang="en-US" dirty="0"/>
              <a:t>Reliability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858A5-68A7-D244-981D-A3249DE7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22" y="1173741"/>
            <a:ext cx="9290051" cy="2979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8B4AD-1B14-A44E-95BD-1A13F066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09" y="4153355"/>
            <a:ext cx="9522279" cy="27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C1B5-03ED-2A41-8F90-5CDA5F41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Time and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E75B-70FD-C540-80CD-75D49BFD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Temperature scaling is easy to implement.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Compared to TS on CIFAR-100:</a:t>
            </a:r>
          </a:p>
          <a:p>
            <a:r>
              <a:rPr lang="en-US" dirty="0"/>
              <a:t>finding a near-optimal </a:t>
            </a:r>
            <a:r>
              <a:rPr lang="en-US" i="1" dirty="0"/>
              <a:t>vector scaling </a:t>
            </a:r>
            <a:r>
              <a:rPr lang="en-US" dirty="0"/>
              <a:t>solution with CGD requires 2 orders of magnitude more time. </a:t>
            </a:r>
          </a:p>
          <a:p>
            <a:r>
              <a:rPr lang="en-US" i="1" dirty="0"/>
              <a:t>Histogram binning </a:t>
            </a:r>
            <a:r>
              <a:rPr lang="en-US" dirty="0"/>
              <a:t>and </a:t>
            </a:r>
            <a:r>
              <a:rPr lang="en-US" i="1" dirty="0"/>
              <a:t>isotonic regression </a:t>
            </a:r>
            <a:r>
              <a:rPr lang="en-US" dirty="0"/>
              <a:t>take an order of magnitude more time.</a:t>
            </a:r>
          </a:p>
          <a:p>
            <a:r>
              <a:rPr lang="en-US" i="1" dirty="0"/>
              <a:t>BBQ </a:t>
            </a:r>
            <a:r>
              <a:rPr lang="en-US" dirty="0"/>
              <a:t>takes 3 orders of magnitude more time.</a:t>
            </a:r>
          </a:p>
        </p:txBody>
      </p:sp>
    </p:spTree>
    <p:extLst>
      <p:ext uri="{BB962C8B-B14F-4D97-AF65-F5344CB8AC3E}">
        <p14:creationId xmlns:p14="http://schemas.microsoft.com/office/powerpoint/2010/main" val="247710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CFC-D556-E04A-A342-5B0942EE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5" y="0"/>
            <a:ext cx="11564630" cy="1325563"/>
          </a:xfrm>
        </p:spPr>
        <p:txBody>
          <a:bodyPr/>
          <a:lstStyle/>
          <a:p>
            <a:r>
              <a:rPr lang="en-US" dirty="0"/>
              <a:t>Modern Neural Networks are no longer calibrated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AB95-53DF-9744-BF02-6809B40F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87" y="1980405"/>
            <a:ext cx="6491514" cy="4351338"/>
          </a:xfrm>
        </p:spPr>
        <p:txBody>
          <a:bodyPr/>
          <a:lstStyle/>
          <a:p>
            <a:r>
              <a:rPr lang="en-US" dirty="0"/>
              <a:t>Old neural networks produce well-calibrated probabilities on binary classification tasks.</a:t>
            </a:r>
            <a:r>
              <a:rPr lang="en-US" sz="1800" dirty="0"/>
              <a:t> [Niculescu-</a:t>
            </a:r>
            <a:r>
              <a:rPr lang="en-US" sz="1800" dirty="0" err="1"/>
              <a:t>Mizil</a:t>
            </a:r>
            <a:r>
              <a:rPr lang="en-US" sz="1800" dirty="0"/>
              <a:t> &amp; Caruana (2005)]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Modern Neural Networks are much more accurate. </a:t>
            </a:r>
          </a:p>
          <a:p>
            <a:r>
              <a:rPr lang="en-US" dirty="0"/>
              <a:t>Calibration?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E292-6D4A-8D43-88A4-3446AB0B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227" y="1058728"/>
            <a:ext cx="5613773" cy="57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D081-AA9C-164D-870D-D076FA61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5289F-11E2-BB41-B060-4AAADBE5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Modern neural networks exhibit a strange phenomenon: probabilistic error and miscalibration worsen even as classification error is reduced.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capacity, normalization, and regularization have significant effects on network calibration.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Temperature scaling is an easy fix.</a:t>
            </a:r>
          </a:p>
        </p:txBody>
      </p:sp>
    </p:spTree>
    <p:extLst>
      <p:ext uri="{BB962C8B-B14F-4D97-AF65-F5344CB8AC3E}">
        <p14:creationId xmlns:p14="http://schemas.microsoft.com/office/powerpoint/2010/main" val="244284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C63869-5332-4243-A38D-EB2BD698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6"/>
            <a:ext cx="10905066" cy="47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1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2800-C9F8-4F45-9443-267E3FD6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8255"/>
            <a:ext cx="12192000" cy="1325563"/>
          </a:xfrm>
        </p:spPr>
        <p:txBody>
          <a:bodyPr/>
          <a:lstStyle/>
          <a:p>
            <a:r>
              <a:rPr lang="en-US" dirty="0"/>
              <a:t>SOTA models are highly accurate &amp; well-calibrated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A655A-4A55-704E-A964-0D92401A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318544"/>
            <a:ext cx="117729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0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EEBF-19C2-724A-A372-1C85C30D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4AB00-FE42-C14E-BFA6-CAB477B0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In-Distribution Calibration</a:t>
            </a:r>
          </a:p>
          <a:p>
            <a:r>
              <a:rPr lang="en-US" dirty="0"/>
              <a:t>Out-of-Distribution Calibration</a:t>
            </a:r>
          </a:p>
          <a:p>
            <a:r>
              <a:rPr lang="en-US" dirty="0"/>
              <a:t>Relating Accuracy and Calibration</a:t>
            </a:r>
          </a:p>
          <a:p>
            <a:r>
              <a:rPr lang="en-US" dirty="0"/>
              <a:t>Pitfalls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746115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5471-EC5E-EA4B-A39D-C01334D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(Model Families)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0070-759A-884E-BEFF-08E6CD01C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99" y="1549566"/>
            <a:ext cx="11934701" cy="494330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1800" b="1" dirty="0"/>
              <a:t>MLP-Mixer</a:t>
            </a:r>
            <a:r>
              <a:rPr lang="en-US" sz="1800" dirty="0"/>
              <a:t> (</a:t>
            </a:r>
            <a:r>
              <a:rPr lang="en-US" sz="1800" dirty="0" err="1"/>
              <a:t>Tolstikhin</a:t>
            </a:r>
            <a:r>
              <a:rPr lang="en-US" sz="1800" dirty="0"/>
              <a:t> et al., 2021) is based exclusively on multi-layer </a:t>
            </a:r>
            <a:r>
              <a:rPr lang="en-US" sz="1800" dirty="0" err="1"/>
              <a:t>perceptrons</a:t>
            </a:r>
            <a:r>
              <a:rPr lang="en-US" sz="1800" dirty="0"/>
              <a:t> (MLPs) and is pre-trained on large supervised datasets. </a:t>
            </a:r>
          </a:p>
          <a:p>
            <a:pPr>
              <a:lnSpc>
                <a:spcPct val="170000"/>
              </a:lnSpc>
            </a:pPr>
            <a:r>
              <a:rPr lang="en-US" sz="1800" b="1" dirty="0" err="1"/>
              <a:t>ViT</a:t>
            </a:r>
            <a:r>
              <a:rPr lang="en-US" sz="1800" dirty="0"/>
              <a:t> (</a:t>
            </a:r>
            <a:r>
              <a:rPr lang="en-US" sz="1800" dirty="0" err="1"/>
              <a:t>Dosovitskiy</a:t>
            </a:r>
            <a:r>
              <a:rPr lang="en-US" sz="1800" dirty="0"/>
              <a:t> et al., 2021) processes images with a transformer architecture originally designed for language (Vaswani et al., 2017) and is also pre-trained on large supervised datasets. </a:t>
            </a:r>
          </a:p>
          <a:p>
            <a:pPr>
              <a:lnSpc>
                <a:spcPct val="170000"/>
              </a:lnSpc>
            </a:pPr>
            <a:r>
              <a:rPr lang="en-US" sz="1800" b="1" dirty="0" err="1"/>
              <a:t>BiT</a:t>
            </a:r>
            <a:r>
              <a:rPr lang="en-US" sz="1800" dirty="0"/>
              <a:t> (Kolesnikov et al., 2020) is a </a:t>
            </a:r>
            <a:r>
              <a:rPr lang="en-US" sz="1800" dirty="0" err="1"/>
              <a:t>ResNet</a:t>
            </a:r>
            <a:r>
              <a:rPr lang="en-US" sz="1800" dirty="0"/>
              <a:t>-based architecture (He et al., 2016). It is also pre-trained on large supervised datasets. </a:t>
            </a:r>
          </a:p>
          <a:p>
            <a:pPr>
              <a:lnSpc>
                <a:spcPct val="170000"/>
              </a:lnSpc>
            </a:pPr>
            <a:r>
              <a:rPr lang="en-US" sz="1800" b="1" dirty="0" err="1"/>
              <a:t>ResNext</a:t>
            </a:r>
            <a:r>
              <a:rPr lang="en-US" sz="1800" b="1" dirty="0"/>
              <a:t>-WSL</a:t>
            </a:r>
            <a:r>
              <a:rPr lang="en-US" sz="1800" dirty="0"/>
              <a:t> (Mahajan et al., 2018) is based on the </a:t>
            </a:r>
            <a:r>
              <a:rPr lang="en-US" sz="1800" dirty="0" err="1"/>
              <a:t>ResNeXt</a:t>
            </a:r>
            <a:r>
              <a:rPr lang="en-US" sz="1800" dirty="0"/>
              <a:t> architecture and trained with weak supervision from billions of hashtags on social media images.</a:t>
            </a:r>
          </a:p>
          <a:p>
            <a:pPr>
              <a:lnSpc>
                <a:spcPct val="170000"/>
              </a:lnSpc>
            </a:pPr>
            <a:r>
              <a:rPr lang="en-US" sz="1800" b="1" dirty="0" err="1"/>
              <a:t>SimCLR</a:t>
            </a:r>
            <a:r>
              <a:rPr lang="en-US" sz="1800" dirty="0"/>
              <a:t> (Chen et al., 2020) is a </a:t>
            </a:r>
            <a:r>
              <a:rPr lang="en-US" sz="1800" dirty="0" err="1"/>
              <a:t>ResNet</a:t>
            </a:r>
            <a:r>
              <a:rPr lang="en-US" sz="1800" dirty="0"/>
              <a:t>, pretrained with an unsupervised contrastive loss. </a:t>
            </a:r>
          </a:p>
          <a:p>
            <a:pPr>
              <a:lnSpc>
                <a:spcPct val="170000"/>
              </a:lnSpc>
            </a:pPr>
            <a:r>
              <a:rPr lang="en-US" sz="1800" b="1" dirty="0"/>
              <a:t>CLIP</a:t>
            </a:r>
            <a:r>
              <a:rPr lang="en-US" sz="1800" dirty="0"/>
              <a:t> (Radford et al., 2021) is pretrained on raw text and imagery using a contrastive loss.</a:t>
            </a:r>
          </a:p>
          <a:p>
            <a:pPr>
              <a:lnSpc>
                <a:spcPct val="170000"/>
              </a:lnSpc>
            </a:pPr>
            <a:r>
              <a:rPr lang="en-US" sz="1800" b="1" dirty="0" err="1"/>
              <a:t>AlexNet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Krizhevsky</a:t>
            </a:r>
            <a:r>
              <a:rPr lang="en-US" sz="1800" dirty="0"/>
              <a:t> et al., 2012; </a:t>
            </a:r>
            <a:r>
              <a:rPr lang="en-US" sz="1800" dirty="0" err="1"/>
              <a:t>Krizhevsky</a:t>
            </a:r>
            <a:r>
              <a:rPr lang="en-US" sz="1800" dirty="0"/>
              <a:t>, 2014) was the first convolutional neural network to win the ImageNet challenge.</a:t>
            </a:r>
          </a:p>
        </p:txBody>
      </p:sp>
    </p:spTree>
    <p:extLst>
      <p:ext uri="{BB962C8B-B14F-4D97-AF65-F5344CB8AC3E}">
        <p14:creationId xmlns:p14="http://schemas.microsoft.com/office/powerpoint/2010/main" val="281394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28E7-504A-9D4C-AE92-6E4EE16E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 (Datasets)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5FEA-9754-3B4D-B7FC-DF832985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b="1" dirty="0"/>
              <a:t>IMAGENET</a:t>
            </a:r>
            <a:r>
              <a:rPr lang="en-US" dirty="0"/>
              <a:t> (Deng et al., 2009) </a:t>
            </a:r>
          </a:p>
          <a:p>
            <a:pPr>
              <a:lnSpc>
                <a:spcPct val="160000"/>
              </a:lnSpc>
            </a:pPr>
            <a:r>
              <a:rPr lang="en-US" b="1" dirty="0"/>
              <a:t>IMAGENETV2</a:t>
            </a:r>
            <a:r>
              <a:rPr lang="en-US" dirty="0"/>
              <a:t> (</a:t>
            </a:r>
            <a:r>
              <a:rPr lang="en-US" dirty="0" err="1"/>
              <a:t>Recht</a:t>
            </a:r>
            <a:r>
              <a:rPr lang="en-US" dirty="0"/>
              <a:t> et al., 2019) is a new IMAGENET test set collected by closely following the original IMAGENET labeling protocol. </a:t>
            </a:r>
          </a:p>
          <a:p>
            <a:pPr>
              <a:lnSpc>
                <a:spcPct val="160000"/>
              </a:lnSpc>
            </a:pPr>
            <a:r>
              <a:rPr lang="en-US" b="1" dirty="0"/>
              <a:t>IMAGENET-C</a:t>
            </a:r>
            <a:r>
              <a:rPr lang="en-US" dirty="0"/>
              <a:t> (</a:t>
            </a:r>
            <a:r>
              <a:rPr lang="en-US" dirty="0" err="1"/>
              <a:t>Hendrycks</a:t>
            </a:r>
            <a:r>
              <a:rPr lang="en-US" dirty="0"/>
              <a:t> &amp; </a:t>
            </a:r>
            <a:r>
              <a:rPr lang="en-US" dirty="0" err="1"/>
              <a:t>Dietterich</a:t>
            </a:r>
            <a:r>
              <a:rPr lang="en-US" dirty="0"/>
              <a:t>, 2019) consists of the images from IMAGENET, modified with synthetic perturbations such as blur, </a:t>
            </a:r>
            <a:r>
              <a:rPr lang="en-US" dirty="0" err="1"/>
              <a:t>pixelation</a:t>
            </a:r>
            <a:r>
              <a:rPr lang="en-US" dirty="0"/>
              <a:t>, and compression artifacts at a range of severities. </a:t>
            </a:r>
          </a:p>
          <a:p>
            <a:pPr>
              <a:lnSpc>
                <a:spcPct val="160000"/>
              </a:lnSpc>
            </a:pPr>
            <a:r>
              <a:rPr lang="en-US" b="1" dirty="0"/>
              <a:t>IMAGENET-R</a:t>
            </a:r>
            <a:r>
              <a:rPr lang="en-US" dirty="0"/>
              <a:t> (</a:t>
            </a:r>
            <a:r>
              <a:rPr lang="en-US" dirty="0" err="1"/>
              <a:t>Hendrycks</a:t>
            </a:r>
            <a:r>
              <a:rPr lang="en-US" dirty="0"/>
              <a:t> et al., 2020a) contains artificial renditions of IMAGENET classes such as art, cartoons, drawings, sculptures, and others. </a:t>
            </a:r>
          </a:p>
          <a:p>
            <a:pPr>
              <a:lnSpc>
                <a:spcPct val="160000"/>
              </a:lnSpc>
            </a:pPr>
            <a:r>
              <a:rPr lang="en-US" b="1" dirty="0"/>
              <a:t>IMAGENET-A</a:t>
            </a:r>
            <a:r>
              <a:rPr lang="en-US" dirty="0"/>
              <a:t> (</a:t>
            </a:r>
            <a:r>
              <a:rPr lang="en-US" dirty="0" err="1"/>
              <a:t>Hendrycks</a:t>
            </a:r>
            <a:r>
              <a:rPr lang="en-US" dirty="0"/>
              <a:t> et al., 2021) contains images that are classified as belonging to IMAGENET classes by humans, but </a:t>
            </a:r>
            <a:r>
              <a:rPr lang="en-US" dirty="0" err="1"/>
              <a:t>adversarially</a:t>
            </a:r>
            <a:r>
              <a:rPr lang="en-US" dirty="0"/>
              <a:t> selected to be hard to classify for a ResNet50 trained on IMAGENET.</a:t>
            </a:r>
          </a:p>
        </p:txBody>
      </p:sp>
    </p:spTree>
    <p:extLst>
      <p:ext uri="{BB962C8B-B14F-4D97-AF65-F5344CB8AC3E}">
        <p14:creationId xmlns:p14="http://schemas.microsoft.com/office/powerpoint/2010/main" val="45846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52C-D35D-1C4F-AB93-E53DEC94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Distribution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4F76-8EA9-A34D-B06D-B7E2BD17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3369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 models are both highly accurate and calibrated out-of-box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172B-4578-A84C-818F-CA62A8D9B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31"/>
          <a:stretch/>
        </p:blipFill>
        <p:spPr>
          <a:xfrm>
            <a:off x="3355277" y="2019286"/>
            <a:ext cx="4696194" cy="444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225FD-CCF3-324D-BAC1-A408F5A7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246" y="2568206"/>
            <a:ext cx="1803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1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52C-D35D-1C4F-AB93-E53DEC94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Distribution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4F76-8EA9-A34D-B06D-B7E2BD17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13569"/>
            <a:ext cx="10515599" cy="365960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 scaling reveals consistent properties of model families</a:t>
            </a:r>
          </a:p>
          <a:p>
            <a:pPr marL="0" indent="0">
              <a:buNone/>
            </a:pPr>
            <a:r>
              <a:rPr lang="en-US" sz="2400" dirty="0"/>
              <a:t>Model Families occupy different Pareto Sets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172B-4578-A84C-818F-CA62A8D9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46" y="2126164"/>
            <a:ext cx="8750241" cy="44407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2BC62E-ACC3-5B41-923E-4C3E02D68DD6}"/>
              </a:ext>
            </a:extLst>
          </p:cNvPr>
          <p:cNvCxnSpPr>
            <a:cxnSpLocks/>
          </p:cNvCxnSpPr>
          <p:nvPr/>
        </p:nvCxnSpPr>
        <p:spPr>
          <a:xfrm>
            <a:off x="9060873" y="4821382"/>
            <a:ext cx="640080" cy="656587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EF6E1B-EDBD-1046-9705-E794C5482B45}"/>
              </a:ext>
            </a:extLst>
          </p:cNvPr>
          <p:cNvCxnSpPr>
            <a:cxnSpLocks/>
          </p:cNvCxnSpPr>
          <p:nvPr/>
        </p:nvCxnSpPr>
        <p:spPr>
          <a:xfrm>
            <a:off x="8567651" y="5107279"/>
            <a:ext cx="813262" cy="37069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096F9F-F73D-5A40-AA36-C883FE28FA67}"/>
              </a:ext>
            </a:extLst>
          </p:cNvPr>
          <p:cNvCxnSpPr>
            <a:cxnSpLocks/>
          </p:cNvCxnSpPr>
          <p:nvPr/>
        </p:nvCxnSpPr>
        <p:spPr>
          <a:xfrm>
            <a:off x="8567651" y="5313822"/>
            <a:ext cx="716280" cy="32829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BD660-7CB3-5149-8972-1655EDFAA8F7}"/>
              </a:ext>
            </a:extLst>
          </p:cNvPr>
          <p:cNvCxnSpPr>
            <a:cxnSpLocks/>
          </p:cNvCxnSpPr>
          <p:nvPr/>
        </p:nvCxnSpPr>
        <p:spPr>
          <a:xfrm>
            <a:off x="8657112" y="5642116"/>
            <a:ext cx="723801" cy="134103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426BF1-F139-674A-8122-92FCAC734A8D}"/>
              </a:ext>
            </a:extLst>
          </p:cNvPr>
          <p:cNvSpPr txBox="1"/>
          <p:nvPr/>
        </p:nvSpPr>
        <p:spPr>
          <a:xfrm>
            <a:off x="0" y="3013240"/>
            <a:ext cx="3309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Non-convolutional models : MLP mixer, </a:t>
            </a:r>
            <a:r>
              <a:rPr lang="en-US" dirty="0" err="1"/>
              <a:t>ViT</a:t>
            </a:r>
            <a:r>
              <a:rPr lang="en-US" dirty="0"/>
              <a:t> perform very 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In-distribution, larger models within a family are slightly worse calibrated.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9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69D82-6F6D-BB4F-BCB0-64F3D4C0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9143"/>
            <a:ext cx="68834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E6E1C9-D60C-8C45-B60B-B506CE44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80" y="567778"/>
            <a:ext cx="5686420" cy="4881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D46AE-EF61-CA42-A271-498E58ED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350" y="-308759"/>
            <a:ext cx="8241475" cy="1325563"/>
          </a:xfrm>
        </p:spPr>
        <p:txBody>
          <a:bodyPr/>
          <a:lstStyle/>
          <a:p>
            <a:r>
              <a:rPr lang="en-US" dirty="0"/>
              <a:t>What explains model differences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73125-A105-C44A-9C40-3AFB9766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0" y="1626275"/>
            <a:ext cx="5471061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More pretraining improves accuracy but not ECE.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B5C61-4D30-F448-ABF7-A3A3897DA640}"/>
              </a:ext>
            </a:extLst>
          </p:cNvPr>
          <p:cNvSpPr txBox="1"/>
          <p:nvPr/>
        </p:nvSpPr>
        <p:spPr>
          <a:xfrm>
            <a:off x="83540" y="881230"/>
            <a:ext cx="560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BiT</a:t>
            </a:r>
            <a:r>
              <a:rPr lang="en-US" dirty="0"/>
              <a:t> models pretrained on IMAGENET (1.3M images), IMAGENET-21K (12.8M images), or JFT-300 (300M images)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63B31-B8EF-8447-92D2-A05FF90BF2B3}"/>
              </a:ext>
            </a:extLst>
          </p:cNvPr>
          <p:cNvSpPr txBox="1"/>
          <p:nvPr/>
        </p:nvSpPr>
        <p:spPr>
          <a:xfrm>
            <a:off x="6883399" y="5723906"/>
            <a:ext cx="517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Architecture’s Inductive Bias plays an important role.</a:t>
            </a:r>
          </a:p>
        </p:txBody>
      </p:sp>
    </p:spTree>
    <p:extLst>
      <p:ext uri="{BB962C8B-B14F-4D97-AF65-F5344CB8AC3E}">
        <p14:creationId xmlns:p14="http://schemas.microsoft.com/office/powerpoint/2010/main" val="14637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55A2-1F32-EE42-B523-7081C7B09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61395"/>
            <a:ext cx="10515600" cy="1325563"/>
          </a:xfrm>
        </p:spPr>
        <p:txBody>
          <a:bodyPr/>
          <a:lstStyle/>
          <a:p>
            <a:r>
              <a:rPr lang="en-US" dirty="0"/>
              <a:t>Out-of-Distribution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47F7-D29B-9F4B-93B4-13ECDB53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90" y="1554690"/>
            <a:ext cx="54174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ImageNet-C</a:t>
            </a:r>
          </a:p>
          <a:p>
            <a:r>
              <a:rPr lang="en-US" dirty="0"/>
              <a:t>Both classification error and calibration error increases under distribution shift.</a:t>
            </a:r>
          </a:p>
          <a:p>
            <a:r>
              <a:rPr lang="en-US" dirty="0"/>
              <a:t>Larger models tend to be more robust to distribution shift.</a:t>
            </a:r>
          </a:p>
        </p:txBody>
      </p:sp>
      <p:pic>
        <p:nvPicPr>
          <p:cNvPr id="4" name="Picture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07FC35D-A85E-4C45-B8E3-2C0C4CFB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420" y="0"/>
            <a:ext cx="334358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A9B78-B715-C748-ADA7-C590CCB6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375" y="5605991"/>
            <a:ext cx="77470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0BCE4-6D2C-0F44-A1CF-95ED446E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127" y="-20109"/>
            <a:ext cx="7647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BBEE-3A56-2544-9AF2-6E7EFE6FA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233" y="558799"/>
            <a:ext cx="630642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0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BBCA-43C4-8C49-9E64-4F1DC7A7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DDE-B6AF-A044-B93A-A25C63AF7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Calibration and Metrics.</a:t>
            </a:r>
          </a:p>
          <a:p>
            <a:r>
              <a:rPr lang="en-US" dirty="0"/>
              <a:t>Calibration of Deep Neural Networks.</a:t>
            </a:r>
          </a:p>
          <a:p>
            <a:r>
              <a:rPr lang="en-US" dirty="0"/>
              <a:t>Post-Processing Calibration Methods.</a:t>
            </a:r>
          </a:p>
        </p:txBody>
      </p:sp>
    </p:spTree>
    <p:extLst>
      <p:ext uri="{BB962C8B-B14F-4D97-AF65-F5344CB8AC3E}">
        <p14:creationId xmlns:p14="http://schemas.microsoft.com/office/powerpoint/2010/main" val="210738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8D24-AD0B-6D4D-884A-2BDCF1B3C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667AB-8140-D04D-98C5-8D1DA3F3D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647700"/>
            <a:ext cx="12026900" cy="556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8C6348-975C-D04A-BFD8-AD26F6D5F93C}"/>
              </a:ext>
            </a:extLst>
          </p:cNvPr>
          <p:cNvSpPr txBox="1"/>
          <p:nvPr/>
        </p:nvSpPr>
        <p:spPr>
          <a:xfrm>
            <a:off x="166253" y="6208063"/>
            <a:ext cx="6139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Slower degradation for MLP-Mixer, </a:t>
            </a:r>
            <a:r>
              <a:rPr lang="en-US" dirty="0" err="1"/>
              <a:t>ViT</a:t>
            </a:r>
            <a:endParaRPr lang="en-US" dirty="0"/>
          </a:p>
          <a:p>
            <a:r>
              <a:rPr lang="en-US" dirty="0"/>
              <a:t>Calibration of larger models is more robust to distribution shift. </a:t>
            </a:r>
          </a:p>
        </p:txBody>
      </p:sp>
    </p:spTree>
    <p:extLst>
      <p:ext uri="{BB962C8B-B14F-4D97-AF65-F5344CB8AC3E}">
        <p14:creationId xmlns:p14="http://schemas.microsoft.com/office/powerpoint/2010/main" val="3986406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BBD03-17AC-B446-86FB-AAEC3B5B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84" y="286178"/>
            <a:ext cx="6845300" cy="561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43163-5440-9548-B670-F9548B7C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46" y="6018939"/>
            <a:ext cx="4529775" cy="720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6B16AC-CB15-5446-92E5-E564B62EA090}"/>
              </a:ext>
            </a:extLst>
          </p:cNvPr>
          <p:cNvSpPr txBox="1"/>
          <p:nvPr/>
        </p:nvSpPr>
        <p:spPr>
          <a:xfrm>
            <a:off x="9318171" y="2828835"/>
            <a:ext cx="287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tend to increase slowly for larger models.</a:t>
            </a:r>
          </a:p>
          <a:p>
            <a:endParaRPr lang="en-US" dirty="0"/>
          </a:p>
          <a:p>
            <a:r>
              <a:rPr lang="en-US" dirty="0"/>
              <a:t>Changes in ECE are smaller.</a:t>
            </a:r>
          </a:p>
        </p:txBody>
      </p:sp>
    </p:spTree>
    <p:extLst>
      <p:ext uri="{BB962C8B-B14F-4D97-AF65-F5344CB8AC3E}">
        <p14:creationId xmlns:p14="http://schemas.microsoft.com/office/powerpoint/2010/main" val="876546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39CE-5A4E-A24A-A8E9-82074477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Natural Out-of-Distribution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4837-C6E7-844D-A2DC-6AECFC6E0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068"/>
            <a:ext cx="10978243" cy="5219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21336A-2D9C-3E4C-BA07-143CF1915841}"/>
              </a:ext>
            </a:extLst>
          </p:cNvPr>
          <p:cNvSpPr txBox="1"/>
          <p:nvPr/>
        </p:nvSpPr>
        <p:spPr>
          <a:xfrm>
            <a:off x="9134104" y="882153"/>
            <a:ext cx="276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and more accurate models maintains good calibration </a:t>
            </a:r>
            <a:r>
              <a:rPr lang="en-US" dirty="0" err="1"/>
              <a:t>o.o.d.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Strong accuracy and calibration in-domain translates to </a:t>
            </a:r>
            <a:r>
              <a:rPr lang="en-US" dirty="0" err="1"/>
              <a:t>o.o.d.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6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A721-055A-1C41-B08B-7F806EE9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2" y="54468"/>
            <a:ext cx="10515600" cy="1325563"/>
          </a:xfrm>
        </p:spPr>
        <p:txBody>
          <a:bodyPr/>
          <a:lstStyle/>
          <a:p>
            <a:r>
              <a:rPr lang="en-US" dirty="0"/>
              <a:t>Trade off between Accuracy and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C481-BDA0-8F49-AACE-F3175A93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28" y="1178298"/>
            <a:ext cx="11281559" cy="97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Preference between model families.</a:t>
            </a:r>
          </a:p>
          <a:p>
            <a:pPr marL="0" indent="0">
              <a:buNone/>
            </a:pPr>
            <a:r>
              <a:rPr lang="en-US" sz="2000" dirty="0"/>
              <a:t>Within families there is an accuracy-calibration tradeoff.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EE75F-226D-C848-9E1A-AB298EB9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46" y="2126164"/>
            <a:ext cx="8750241" cy="44407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CA3DBB-9B32-9546-93B0-36B098F6B353}"/>
              </a:ext>
            </a:extLst>
          </p:cNvPr>
          <p:cNvCxnSpPr>
            <a:cxnSpLocks/>
          </p:cNvCxnSpPr>
          <p:nvPr/>
        </p:nvCxnSpPr>
        <p:spPr>
          <a:xfrm>
            <a:off x="9060873" y="4821382"/>
            <a:ext cx="640080" cy="656587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B40BA6-5FD8-7046-A012-471F5A293934}"/>
              </a:ext>
            </a:extLst>
          </p:cNvPr>
          <p:cNvCxnSpPr>
            <a:cxnSpLocks/>
          </p:cNvCxnSpPr>
          <p:nvPr/>
        </p:nvCxnSpPr>
        <p:spPr>
          <a:xfrm>
            <a:off x="8567651" y="5107279"/>
            <a:ext cx="813262" cy="37069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445CD3-B343-DD47-9B6E-7F2E32822960}"/>
              </a:ext>
            </a:extLst>
          </p:cNvPr>
          <p:cNvCxnSpPr>
            <a:cxnSpLocks/>
          </p:cNvCxnSpPr>
          <p:nvPr/>
        </p:nvCxnSpPr>
        <p:spPr>
          <a:xfrm>
            <a:off x="8567651" y="5313822"/>
            <a:ext cx="716280" cy="328294"/>
          </a:xfrm>
          <a:prstGeom prst="line">
            <a:avLst/>
          </a:prstGeom>
          <a:ln w="50800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ABC126-7003-DB47-B1A4-1B559CA72B80}"/>
              </a:ext>
            </a:extLst>
          </p:cNvPr>
          <p:cNvCxnSpPr>
            <a:cxnSpLocks/>
          </p:cNvCxnSpPr>
          <p:nvPr/>
        </p:nvCxnSpPr>
        <p:spPr>
          <a:xfrm>
            <a:off x="8657112" y="5642116"/>
            <a:ext cx="723801" cy="134103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21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7DFC-B292-FA4D-B852-99DD9590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accuracy and calibration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B22F4-EFD9-3248-8021-B11F043FB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ECE as a function of accuracy for various model families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B22F4-EFD9-3248-8021-B11F043FB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4EDF77-B7D1-D749-A47D-EAC61D1DC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648"/>
          <a:stretch/>
        </p:blipFill>
        <p:spPr>
          <a:xfrm>
            <a:off x="0" y="2547917"/>
            <a:ext cx="11963400" cy="1858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BE668-D093-1B44-8656-390E638DB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02" y="4409004"/>
            <a:ext cx="11290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5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383F-5AA8-5B4B-AD63-154FCE24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should a practitioner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6B21-1C67-B14B-BD88-34913C5A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" y="2775651"/>
            <a:ext cx="32823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Expected cost for two </a:t>
            </a:r>
            <a:r>
              <a:rPr lang="en-US" sz="2400" dirty="0" err="1"/>
              <a:t>BiT</a:t>
            </a:r>
            <a:r>
              <a:rPr lang="en-US" sz="2400" dirty="0"/>
              <a:t> variants, one with better classification error (R152x4, by 0.08), and one with better ECE (R50x1, by 0.009).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1B46B-EFF4-864B-939F-07A9BE45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727994"/>
            <a:ext cx="882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14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C2802CC-CB40-6F4A-8752-297032850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31" y="558141"/>
            <a:ext cx="11139738" cy="40020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48B2B-17E8-F145-91CA-5CD66BD13A2F}"/>
              </a:ext>
            </a:extLst>
          </p:cNvPr>
          <p:cNvSpPr txBox="1"/>
          <p:nvPr/>
        </p:nvSpPr>
        <p:spPr>
          <a:xfrm>
            <a:off x="712519" y="4785756"/>
            <a:ext cx="1026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trend for comparing different models from the same family (a-f), different amount of pretraining steps (g-h) and similar classification error and ECE difference. </a:t>
            </a:r>
          </a:p>
        </p:txBody>
      </p:sp>
    </p:spTree>
    <p:extLst>
      <p:ext uri="{BB962C8B-B14F-4D97-AF65-F5344CB8AC3E}">
        <p14:creationId xmlns:p14="http://schemas.microsoft.com/office/powerpoint/2010/main" val="2331146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A55A-E843-CC4E-A97B-33CDE6C4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Label Smoothing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EFFF-F4E8-3E48-A038-85B0D5C5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690688"/>
            <a:ext cx="11366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02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BE9F-EBF4-0F40-AE3B-7ED7B3FB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16139"/>
            <a:ext cx="10515600" cy="1325563"/>
          </a:xfrm>
        </p:spPr>
        <p:txBody>
          <a:bodyPr/>
          <a:lstStyle/>
          <a:p>
            <a:r>
              <a:rPr lang="en-US" dirty="0"/>
              <a:t>Other measures of calibration.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B4E4E-B74B-7E42-8027-DDC8EA200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00"/>
          <a:stretch/>
        </p:blipFill>
        <p:spPr>
          <a:xfrm>
            <a:off x="1885950" y="2758017"/>
            <a:ext cx="8420100" cy="1493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5FDDB-3898-EA4C-B2E4-2580769F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16" y="1018474"/>
            <a:ext cx="8276167" cy="1703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87A64-799F-1C45-BDF5-1F94935B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33" y="6076686"/>
            <a:ext cx="61976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CF6DD-7EBD-9449-A959-8B34C51FD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344"/>
          <a:stretch/>
        </p:blipFill>
        <p:spPr>
          <a:xfrm>
            <a:off x="1957915" y="4340407"/>
            <a:ext cx="8358717" cy="16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15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5ED4A-BB66-0A48-9B2D-6C2CED10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16" y="110596"/>
            <a:ext cx="10515600" cy="1325563"/>
          </a:xfrm>
        </p:spPr>
        <p:txBody>
          <a:bodyPr/>
          <a:lstStyle/>
          <a:p>
            <a:r>
              <a:rPr lang="en-US" dirty="0"/>
              <a:t>Limitations and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6367-B889-8E48-AC51-B7107C68C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16" y="1436159"/>
            <a:ext cx="1192318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Effects of number of bins in ECE.</a:t>
            </a:r>
          </a:p>
          <a:p>
            <a:pPr marL="0" indent="0">
              <a:buNone/>
            </a:pPr>
            <a:r>
              <a:rPr lang="en-US" dirty="0" err="1"/>
              <a:t>BiT</a:t>
            </a:r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models differ in model size, pretraining dataset size and duration.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35FFE-CAC5-464D-A030-A7E5FF56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3" y="2705988"/>
            <a:ext cx="10816167" cy="41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2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EF76-38B5-E849-95AA-C7AC5EE0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CAFBD-32DC-B240-8CE1-F363C491E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1457" y="1683205"/>
                <a:ext cx="11353800" cy="47835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Supervised Multiclass Classification with Neural Networks.</a:t>
                </a:r>
              </a:p>
              <a:p>
                <a:r>
                  <a:rPr lang="en-US" dirty="0"/>
                  <a:t>Inputs 𝑋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𝒳 and 𝑌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𝒴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following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a neural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should represent a true probability.</a:t>
                </a:r>
              </a:p>
              <a:p>
                <a:r>
                  <a:rPr lang="en-US" dirty="0"/>
                  <a:t>Perfect Calibration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Cannot be computed using finitely many samples 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is a continuous </a:t>
                </a:r>
                <a:r>
                  <a:rPr lang="en-US" dirty="0" err="1"/>
                  <a:t>r.v.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CAFBD-32DC-B240-8CE1-F363C491E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457" y="1683205"/>
                <a:ext cx="11353800" cy="4783592"/>
              </a:xfrm>
              <a:blipFill>
                <a:blip r:embed="rId2"/>
                <a:stretch>
                  <a:fillRect l="-1006" t="-2116" r="-894" b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75AB22-D808-C848-B7BD-B6246172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70" y="4402574"/>
            <a:ext cx="6157686" cy="9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00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BBF17-DB2D-F042-9EE7-EF4EB296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47" y="23751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D5F58-5823-B246-B2C3-0642F77C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47" y="1242435"/>
            <a:ext cx="12301345" cy="50871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Recent models (</a:t>
            </a:r>
            <a:r>
              <a:rPr lang="en-US" dirty="0" err="1"/>
              <a:t>eg</a:t>
            </a:r>
            <a:r>
              <a:rPr lang="en-US" dirty="0"/>
              <a:t>: Vision Transformers) are well calibrated compared to past models (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 err="1"/>
              <a:t>ResNet</a:t>
            </a:r>
            <a:r>
              <a:rPr lang="en-US" dirty="0"/>
              <a:t>) and their performance is more robust to distribution shift.</a:t>
            </a:r>
          </a:p>
          <a:p>
            <a:pPr>
              <a:lnSpc>
                <a:spcPct val="150000"/>
              </a:lnSpc>
            </a:pPr>
            <a:r>
              <a:rPr lang="en-US" dirty="0"/>
              <a:t>In-distribution calibration slightly deteriorates with increasing model size, but this is outweighed by a simultaneous improvement in accuracy. </a:t>
            </a:r>
          </a:p>
          <a:p>
            <a:pPr>
              <a:lnSpc>
                <a:spcPct val="150000"/>
              </a:lnSpc>
            </a:pPr>
            <a:r>
              <a:rPr lang="en-US" dirty="0"/>
              <a:t>Under distribution shift, calibration improves with model size, reversing the trend seen in-distribution.</a:t>
            </a:r>
          </a:p>
          <a:p>
            <a:pPr>
              <a:lnSpc>
                <a:spcPct val="150000"/>
              </a:lnSpc>
            </a:pPr>
            <a:r>
              <a:rPr lang="en-US" dirty="0"/>
              <a:t>Model size, pretraining duration, and pretraining dataset size cannot fully explain differences in calibration properties between model families and this requires further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2903951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A541-F0CD-4647-B071-304D09D3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593" y="2316755"/>
            <a:ext cx="3802039" cy="1654744"/>
          </a:xfrm>
        </p:spPr>
        <p:txBody>
          <a:bodyPr>
            <a:normAutofit fontScale="90000"/>
          </a:bodyPr>
          <a:lstStyle/>
          <a:p>
            <a:r>
              <a:rPr lang="en-US" sz="9800" dirty="0"/>
              <a:t>Thanks!</a:t>
            </a:r>
            <a:br>
              <a:rPr lang="en-US" sz="8000" dirty="0"/>
            </a:br>
            <a:r>
              <a:rPr lang="en-US" sz="6700" dirty="0"/>
              <a:t>Questions?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472200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F6B9-5B71-BE4C-A6A9-4D592209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Calibration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B01BB-2481-7145-80BB-31EB2407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33" y="1974849"/>
            <a:ext cx="7593954" cy="31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4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322D-388F-6B4C-BC00-09B36D3F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Calibration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F1D1-5530-0F47-8794-43758D2AB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Computing Calibration Across All Predictions</a:t>
            </a:r>
          </a:p>
          <a:p>
            <a:r>
              <a:rPr lang="en-US" dirty="0"/>
              <a:t>Fixed Calibration Ranges</a:t>
            </a:r>
          </a:p>
          <a:p>
            <a:r>
              <a:rPr lang="en-US" dirty="0"/>
              <a:t>Bias-Variance Tradeoff</a:t>
            </a:r>
          </a:p>
          <a:p>
            <a:r>
              <a:rPr lang="en-US" dirty="0"/>
              <a:t>Pathologies in Static Binning Schemes</a:t>
            </a:r>
          </a:p>
        </p:txBody>
      </p:sp>
    </p:spTree>
    <p:extLst>
      <p:ext uri="{BB962C8B-B14F-4D97-AF65-F5344CB8AC3E}">
        <p14:creationId xmlns:p14="http://schemas.microsoft.com/office/powerpoint/2010/main" val="297647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3180-A036-CA4A-BBCA-431EFDB1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Class-Wise Calibration.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2DF9A-87BD-354F-A9EC-23B8E0B1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392482"/>
            <a:ext cx="871855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03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658E7-78C2-4542-A7FE-FA71F7F9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40" y="855044"/>
            <a:ext cx="5980184" cy="11016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20D2-8DFE-744E-AC1D-DB14303085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491319"/>
                <a:ext cx="11353800" cy="600501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Static Calibration Error: extension to every probability beyond max probability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Adaptive Calibration Error (ACE). uses an adaptive scheme which spaces the bin intervals so that each contains an equal number of predictions.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acc(r, k) and conf(r, k) are the accuracy and confidence of adaptive calibration range r for class label k, respectively.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Calibration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defined by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index of the sorted predictions.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Other kinds of norms, and thresholding.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EB20D2-8DFE-744E-AC1D-DB1430308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491319"/>
                <a:ext cx="11353800" cy="6005015"/>
              </a:xfrm>
              <a:blipFill>
                <a:blip r:embed="rId3"/>
                <a:stretch>
                  <a:fillRect l="-1007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BED3DA-5572-FE44-B115-9E1839EC5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58" y="2794156"/>
            <a:ext cx="6121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7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1B83-DEE3-F44B-B120-D8CAB326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4403B-B8F4-7A42-A486-69105959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4" y="1997252"/>
            <a:ext cx="6186129" cy="2516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7B28DD-8522-0844-8395-CD2A8414F2D7}"/>
              </a:ext>
            </a:extLst>
          </p:cNvPr>
          <p:cNvSpPr txBox="1"/>
          <p:nvPr/>
        </p:nvSpPr>
        <p:spPr>
          <a:xfrm>
            <a:off x="461433" y="4691423"/>
            <a:ext cx="5392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ECE, SCE, and ACE (with 15 bins) on a ResNet-110 applied to CIFAR-100 before calibration, and after the application of post-processing methods.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693DA-788C-5743-8374-D02D5A8A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95" y="2120635"/>
            <a:ext cx="5853705" cy="2337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06485E-68ED-714C-9227-90E47C4C20E4}"/>
              </a:ext>
            </a:extLst>
          </p:cNvPr>
          <p:cNvSpPr txBox="1"/>
          <p:nvPr/>
        </p:nvSpPr>
        <p:spPr>
          <a:xfrm>
            <a:off x="6338295" y="4721592"/>
            <a:ext cx="5684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ECE, SCE, and ACE (with 15 bins) on a ResNet-50 applied to ImageNet before calibration, and after the application of post-processing methods.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A75B2-F597-F84F-B808-6AEBB17D5805}"/>
              </a:ext>
            </a:extLst>
          </p:cNvPr>
          <p:cNvSpPr txBox="1"/>
          <p:nvPr/>
        </p:nvSpPr>
        <p:spPr>
          <a:xfrm>
            <a:off x="3157568" y="6123543"/>
            <a:ext cx="584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best recalibration method depends on the metric.</a:t>
            </a:r>
          </a:p>
        </p:txBody>
      </p:sp>
    </p:spTree>
    <p:extLst>
      <p:ext uri="{BB962C8B-B14F-4D97-AF65-F5344CB8AC3E}">
        <p14:creationId xmlns:p14="http://schemas.microsoft.com/office/powerpoint/2010/main" val="685094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30A2-68D9-FA40-9FCE-A2D4FB0B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under Label Noise</a:t>
            </a:r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3F3C0D1-5271-6B49-A9C8-24C23F0E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04951"/>
            <a:ext cx="7441442" cy="53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1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D541-71B1-C244-BB68-B2E3C00F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E8C9A-C067-5C4B-86CF-356A437E5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Plots accuracy as a function of confidence.</a:t>
            </a:r>
          </a:p>
          <a:p>
            <a:pPr marL="0" indent="0">
              <a:buNone/>
            </a:pPr>
            <a:r>
              <a:rPr lang="en-US" dirty="0"/>
              <a:t>For perfect calibration, the diagram plots the identity function.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DC4A-1725-BC44-9BB9-9E922FC4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481172" cy="107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E7A12-C895-874A-8140-00C131790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21" y="5067898"/>
            <a:ext cx="4241929" cy="107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B63A1-DC38-B241-9D1D-634BC5E732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95" t="50820" b="5631"/>
          <a:stretch/>
        </p:blipFill>
        <p:spPr>
          <a:xfrm>
            <a:off x="7368255" y="3161528"/>
            <a:ext cx="3265714" cy="32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3A2B-634E-7549-AFC2-74B276F5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0" y="114029"/>
            <a:ext cx="11393065" cy="1325563"/>
          </a:xfrm>
        </p:spPr>
        <p:txBody>
          <a:bodyPr/>
          <a:lstStyle/>
          <a:p>
            <a:r>
              <a:rPr lang="en-US" dirty="0"/>
              <a:t>Expected Calibration Error </a:t>
            </a:r>
            <a:r>
              <a:rPr lang="en-US" sz="3600" dirty="0"/>
              <a:t>(</a:t>
            </a:r>
            <a:r>
              <a:rPr lang="en-US" sz="3600" dirty="0" err="1"/>
              <a:t>Naeini</a:t>
            </a:r>
            <a:r>
              <a:rPr lang="en-US" sz="3600" dirty="0"/>
              <a:t> et al. (2015))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10EF7-24C5-D247-AF9C-D857182C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506310"/>
            <a:ext cx="1191622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notion of miscalibration is the difference in expectation between confidence and accuracy: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13A86-7C84-0E45-8C0B-3FC3E14D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894" y="2537962"/>
            <a:ext cx="5528250" cy="120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9E518-924C-8543-A9F9-835C4BDA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29" y="4100682"/>
            <a:ext cx="6927728" cy="1415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53C88-D78D-DB48-8631-B51A3CBA4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95" t="50820" b="5631"/>
          <a:stretch/>
        </p:blipFill>
        <p:spPr>
          <a:xfrm>
            <a:off x="8731250" y="2287582"/>
            <a:ext cx="3265714" cy="32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ADE5-B617-764B-BBA7-6D50E837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285070"/>
            <a:ext cx="10515600" cy="1325563"/>
          </a:xfrm>
        </p:spPr>
        <p:txBody>
          <a:bodyPr/>
          <a:lstStyle/>
          <a:p>
            <a:r>
              <a:rPr lang="en-US" dirty="0"/>
              <a:t>Maximum Calibration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9EEC-4A37-B443-AE58-464F9B4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507883"/>
            <a:ext cx="10515600" cy="4825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Captures worst case deviation between accuracy and confidence.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perfectly calibrated classifiers, MCE and ECE both equal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40960-94EB-D44B-9878-BA22D3B1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24" y="2443267"/>
            <a:ext cx="6255657" cy="1138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4D948-048B-BD4E-9019-D722DFFB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8719"/>
            <a:ext cx="8537424" cy="1088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B58D9-B542-A24C-A316-6DF109730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95" t="50820" b="5631"/>
          <a:stretch/>
        </p:blipFill>
        <p:spPr>
          <a:xfrm>
            <a:off x="8614005" y="1965181"/>
            <a:ext cx="3577995" cy="35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4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16C3-47FD-1949-A81B-D3055AAA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EB70C-B648-9D48-877E-4A867D016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a probabilistic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samples, NLL is defined as: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expectation, NLL is minimized if and only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recovers the ground truth conditional distribution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EB70C-B648-9D48-877E-4A867D016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6B4BF0-3CA4-3D47-A977-5F2E0307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79" y="2744001"/>
            <a:ext cx="4445907" cy="13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32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11039</TotalTime>
  <Words>1960</Words>
  <Application>Microsoft Macintosh PowerPoint</Application>
  <PresentationFormat>Widescreen</PresentationFormat>
  <Paragraphs>237</Paragraphs>
  <Slides>57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On Calibration of Modern Neural Networks</vt:lpstr>
      <vt:lpstr>Confidence Calibration is important!</vt:lpstr>
      <vt:lpstr>Modern Neural Networks are no longer calibrated</vt:lpstr>
      <vt:lpstr>Contents</vt:lpstr>
      <vt:lpstr>Calibration</vt:lpstr>
      <vt:lpstr>Reliability Diagrams</vt:lpstr>
      <vt:lpstr>Expected Calibration Error (Naeini et al. (2015))</vt:lpstr>
      <vt:lpstr>Maximum Calibration Error</vt:lpstr>
      <vt:lpstr>Negative Log Likelihood</vt:lpstr>
      <vt:lpstr>Model Capacity</vt:lpstr>
      <vt:lpstr>Batch Normalization</vt:lpstr>
      <vt:lpstr>Weight Decay</vt:lpstr>
      <vt:lpstr>Negative Log Likelihood</vt:lpstr>
      <vt:lpstr>Calibrating Binary Models</vt:lpstr>
      <vt:lpstr>Histogram Binning</vt:lpstr>
      <vt:lpstr>Isotonic Regression</vt:lpstr>
      <vt:lpstr>Platt Scaling</vt:lpstr>
      <vt:lpstr>Extension to Multiclass Models</vt:lpstr>
      <vt:lpstr>Extension of Binning Methods</vt:lpstr>
      <vt:lpstr>Matrix and Vector Scaling</vt:lpstr>
      <vt:lpstr>Temperature Scaling</vt:lpstr>
      <vt:lpstr>Temperature Scaling</vt:lpstr>
      <vt:lpstr>Experiments</vt:lpstr>
      <vt:lpstr>Calibration Results (ECE)</vt:lpstr>
      <vt:lpstr>Test Error</vt:lpstr>
      <vt:lpstr>Calibration Results (MCE)</vt:lpstr>
      <vt:lpstr>Calibration Results (NLL)</vt:lpstr>
      <vt:lpstr>Reliability Diagrams</vt:lpstr>
      <vt:lpstr>Computation Time and Implementation</vt:lpstr>
      <vt:lpstr>Conclusion</vt:lpstr>
      <vt:lpstr>PowerPoint Presentation</vt:lpstr>
      <vt:lpstr>SOTA models are highly accurate &amp; well-calibrated</vt:lpstr>
      <vt:lpstr>Contents</vt:lpstr>
      <vt:lpstr>Experimental Setup (Model Families)</vt:lpstr>
      <vt:lpstr>Experimental Setup (Datasets)</vt:lpstr>
      <vt:lpstr>In Distribution Calibration</vt:lpstr>
      <vt:lpstr>In Distribution Calibration</vt:lpstr>
      <vt:lpstr>What explains model differences ?</vt:lpstr>
      <vt:lpstr>Out-of-Distribution Calibration</vt:lpstr>
      <vt:lpstr>PowerPoint Presentation</vt:lpstr>
      <vt:lpstr>PowerPoint Presentation</vt:lpstr>
      <vt:lpstr>Natural Out-of-Distribution Benchmarks</vt:lpstr>
      <vt:lpstr>Trade off between Accuracy and Calibration</vt:lpstr>
      <vt:lpstr>Correlation between accuracy and calibration</vt:lpstr>
      <vt:lpstr>Which one should a practitioner choose?</vt:lpstr>
      <vt:lpstr>PowerPoint Presentation</vt:lpstr>
      <vt:lpstr>Effect of Label Smoothing</vt:lpstr>
      <vt:lpstr>Other measures of calibration.</vt:lpstr>
      <vt:lpstr>Limitations and Pitfalls</vt:lpstr>
      <vt:lpstr>Conclusion</vt:lpstr>
      <vt:lpstr>Thanks! Questions?</vt:lpstr>
      <vt:lpstr>Issues with Calibration Metrics</vt:lpstr>
      <vt:lpstr>Issues with Calibration Metrics</vt:lpstr>
      <vt:lpstr>Class-Wise Calibration.</vt:lpstr>
      <vt:lpstr>PowerPoint Presentation</vt:lpstr>
      <vt:lpstr>Experiments </vt:lpstr>
      <vt:lpstr>Calibration under Label Noise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Calibration of Modern Neural Networks</dc:title>
  <dc:creator>Dan, Soham</dc:creator>
  <cp:lastModifiedBy>Dan, Soham</cp:lastModifiedBy>
  <cp:revision>7</cp:revision>
  <dcterms:created xsi:type="dcterms:W3CDTF">2022-03-17T02:34:02Z</dcterms:created>
  <dcterms:modified xsi:type="dcterms:W3CDTF">2022-03-24T18:34:01Z</dcterms:modified>
</cp:coreProperties>
</file>